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type="screen16x9" cy="51435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admin" initials="a" lastIdx="2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3B3838"/>
    <a:srgbClr val="F2F2F2"/>
    <a:srgbClr val="FEF9F8"/>
    <a:srgbClr val="F0EFF3"/>
    <a:srgbClr val="F1F1F3"/>
    <a:srgbClr val="CBB195"/>
    <a:srgbClr val="C2A484"/>
    <a:srgbClr val="846442"/>
    <a:srgbClr val="D0C9D4"/>
    <a:srgbClr val="DCFEE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2636" autoAdjust="0"/>
    <p:restoredTop sz="95311" autoAdjust="0"/>
  </p:normalViewPr>
  <p:slideViewPr>
    <p:cSldViewPr>
      <p:cViewPr varScale="1">
        <p:scale>
          <a:sx n="101" d="100"/>
          <a:sy n="101" d="100"/>
        </p:scale>
        <p:origin x="1110" y="90"/>
      </p:cViewPr>
      <p:guideLst>
        <p:guide orient="horz" pos="1620"/>
        <p:guide pos="2880"/>
        <p:guide pos="5375"/>
        <p:guide pos="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28" y="66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commentAuthors" Target="commentAuthors.xml"/><Relationship Id="rId23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6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BA671E8F-9B2B-491C-BF18-E33909BE8334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97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97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A1C2023-A398-416E-AC65-CBA0D090EB2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96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C491C0ED-1C8B-4FF3-91A6-E652895D4634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964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96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96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96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66ED419-5B3F-423C-8358-46E41EBE13C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5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5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6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7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7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13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2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4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5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B4032DF1-3372-4BE1-A4B8-29BB2EC88706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4261843F-62B2-4C4E-8F33-BF3AB8661B4B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FFFFF"/>
            </a:gs>
            <a:gs pos="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1" y="1"/>
            <a:ext cx="9143499" cy="51434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0" advTm="0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/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/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0965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165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5365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2565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19913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633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/>
        </p:spPr>
        <p:txBody>
          <a:bodyPr/>
          <a:p>
            <a:fld id="{2F3160A8-FCDA-4438-A06B-8F9A2E82FEAD}" type="datetimeFigureOut">
              <a:rPr altLang="en-US" lang="zh-CN" smtClean="0"/>
              <a:t>2019/6/26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/>
        </p:spPr>
        <p:txBody>
          <a:bodyPr/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/>
        </p:spPr>
        <p:txBody>
          <a:bodyPr/>
          <a:p>
            <a:fld id="{06D2EDEE-018F-4012-A1B4-6387EBE5E632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  <p:transition advClick="0" advTm="0">
    <p:comb dir="vert"/>
  </p:transition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advTm="0" p14:dur="700">
        <p:fade/>
      </p:transition>
    </mc:Choice>
    <mc:Fallback>
      <p:transition spd="slow">
        <p:fade/>
      </p:transition>
    </mc:Fallback>
  </mc:AlternateConten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mp3"/><Relationship Id="rId2" Type="http://schemas.microsoft.com/office/2007/relationships/media" Target="../media/media1.mp3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tags" Target="../tags/tag10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迷宫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620688" y="627534"/>
            <a:ext cx="457200" cy="457200"/>
          </a:xfrm>
          <a:prstGeom prst="rect"/>
        </p:spPr>
      </p:pic>
      <p:pic>
        <p:nvPicPr>
          <p:cNvPr id="2097153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76741">
            <a:off x="-556488" y="-143960"/>
            <a:ext cx="5219528" cy="5944378"/>
          </a:xfrm>
          <a:prstGeom prst="rect"/>
        </p:spPr>
      </p:pic>
      <p:sp>
        <p:nvSpPr>
          <p:cNvPr id="1048581" name=""/>
          <p:cNvSpPr txBox="1"/>
          <p:nvPr/>
        </p:nvSpPr>
        <p:spPr>
          <a:xfrm rot="16198535" flipH="1">
            <a:off x="4626581" y="916344"/>
            <a:ext cx="3129279" cy="4362624"/>
          </a:xfrm>
          <a:prstGeom prst="rect"/>
        </p:spPr>
        <p:txBody>
          <a:bodyPr rtlCol="0" vert="eaVert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.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V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G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2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1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2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3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4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3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6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0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B88B5F94809FCE98F5A4B08860EB50E5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G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Mahal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h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W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'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l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ege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f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t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a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d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s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c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ence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  <a:p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U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n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i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v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e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rsity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: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University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o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f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 </a:t>
            </a:r>
            <a:r>
              <a:rPr b="1" sz="1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Jomolhari"/>
                <a:cs typeface="Jomolhari"/>
              </a:rPr>
              <a:t>Madras</a:t>
            </a:r>
            <a:endParaRPr b="1" sz="1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Jomolhari"/>
              <a:cs typeface="Jomolhari"/>
            </a:endParaRPr>
          </a:p>
        </p:txBody>
      </p:sp>
      <p:sp>
        <p:nvSpPr>
          <p:cNvPr id="1048582" name=""/>
          <p:cNvSpPr txBox="1"/>
          <p:nvPr/>
        </p:nvSpPr>
        <p:spPr>
          <a:xfrm>
            <a:off x="5144000" y="574194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tal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io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9051" name=""/>
          <p:cNvSpPr txBox="1"/>
          <p:nvPr/>
        </p:nvSpPr>
        <p:spPr>
          <a:xfrm>
            <a:off x="3966509" y="4414305"/>
            <a:ext cx="4224711" cy="497840"/>
          </a:xfrm>
          <a:prstGeom prst="rect"/>
        </p:spPr>
        <p:txBody>
          <a:bodyPr rtlCol="0" wrap="square">
            <a:spAutoFit/>
          </a:bodyPr>
          <a:p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D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e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p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a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rtment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: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 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B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C</a:t>
            </a:r>
            <a:r>
              <a:rPr b="0" sz="2000" lang="en-US">
                <a:solidFill>
                  <a:srgbClr val="000000"/>
                </a:solidFill>
                <a:effectLst/>
                <a:latin typeface="Jomolhari"/>
                <a:cs typeface="Jomolhari"/>
              </a:rPr>
              <a:t>A</a:t>
            </a:r>
            <a:endParaRPr b="0" sz="2000" lang="en-US">
              <a:solidFill>
                <a:srgbClr val="000000"/>
              </a:solidFill>
              <a:effectLst/>
              <a:latin typeface="Jomolhari"/>
              <a:cs typeface="Jomolha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0"/>
                            </p:stCondLst>
                            <p:childTnLst>
                              <p:par>
                                <p:cTn fill="hold" id="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1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 vol="80000">
                <p:cTn display="0" fill="remove" id="29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Freeform 5"/>
          <p:cNvSpPr/>
          <p:nvPr/>
        </p:nvSpPr>
        <p:spPr bwMode="auto">
          <a:xfrm>
            <a:off x="361612" y="1127491"/>
            <a:ext cx="2745424" cy="3464761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t" anchorCtr="0" bIns="34290" compatLnSpc="1" lIns="68580" numCol="1" rIns="68580" tIns="34290" vert="horz" wrap="square"/>
          <a:p>
            <a:endParaRPr altLang="en-US" sz="1350" lang="zh-CN">
              <a:cs typeface="+mn-ea"/>
            </a:endParaRPr>
          </a:p>
        </p:txBody>
      </p:sp>
      <p:sp>
        <p:nvSpPr>
          <p:cNvPr id="1048720" name="矩形 5"/>
          <p:cNvSpPr/>
          <p:nvPr/>
        </p:nvSpPr>
        <p:spPr>
          <a:xfrm>
            <a:off x="3419872" y="1886646"/>
            <a:ext cx="1211396" cy="35814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1200" lang="en-US">
                <a:solidFill>
                  <a:schemeClr val="bg2"/>
                </a:solidFill>
                <a:latin typeface="+mn-ea"/>
                <a:cs typeface="+mn-ea"/>
              </a:rPr>
              <a:t>Enter title</a:t>
            </a:r>
            <a:endParaRPr altLang="en-US" dirty="0" sz="1200" lang="zh-CN">
              <a:solidFill>
                <a:schemeClr val="bg2"/>
              </a:solidFill>
              <a:latin typeface="+mn-ea"/>
              <a:cs typeface="+mn-ea"/>
            </a:endParaRPr>
          </a:p>
        </p:txBody>
      </p:sp>
      <p:sp>
        <p:nvSpPr>
          <p:cNvPr id="1048995" name=""/>
          <p:cNvSpPr txBox="1"/>
          <p:nvPr/>
        </p:nvSpPr>
        <p:spPr>
          <a:xfrm>
            <a:off x="3651548" y="1059180"/>
            <a:ext cx="5159705" cy="30251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2. Layout Sections
🔹 Header / Navigation Bar
Fixed at the top for easy access.
Contains logo/name on the left and navigation links on the right.
On smaller screens, links collapse into a hamburger menu.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35000" fill="hold" grpId="0" id="9" nodeType="withEffect" presetClass="entr" presetID="2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 fill="hold" id="11"/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 fill="hold" id="12"/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9"/>
                                        <p:tgtEl>
                                          <p:spTgt spid="1048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dur="500" id="20"/>
                                        <p:tgtEl>
                                          <p:spTgt spid="104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7" grpId="0" animBg="1"/>
      <p:bldP spid="10487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2"/>
          <p:cNvGrpSpPr/>
          <p:nvPr/>
        </p:nvGrpSpPr>
        <p:grpSpPr>
          <a:xfrm>
            <a:off x="6616289" y="0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049002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dirty="0" lang="zh-CN">
                <a:solidFill>
                  <a:srgbClr val="336699"/>
                </a:solidFill>
              </a:endParaRPr>
            </a:p>
          </p:txBody>
        </p:sp>
        <p:sp>
          <p:nvSpPr>
            <p:cNvPr id="1049003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04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05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06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ah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07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ah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</p:grpSp>
      <p:sp>
        <p:nvSpPr>
          <p:cNvPr id="1049008" name=""/>
          <p:cNvSpPr txBox="1"/>
          <p:nvPr/>
        </p:nvSpPr>
        <p:spPr>
          <a:xfrm>
            <a:off x="224771" y="128348"/>
            <a:ext cx="3745456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tures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tionality</a:t>
            </a:r>
            <a:r>
              <a:rPr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🪶</a:t>
            </a:r>
            <a:endParaRPr b="1" sz="2800" i="1" lang="en-US" u="sng">
              <a:solidFill>
                <a:srgbClr val="F46D4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9010" name=""/>
          <p:cNvSpPr txBox="1"/>
          <p:nvPr/>
        </p:nvSpPr>
        <p:spPr>
          <a:xfrm>
            <a:off x="2571997" y="1236497"/>
            <a:ext cx="4104351" cy="1513840"/>
          </a:xfrm>
          <a:prstGeom prst="rect"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🔹 1. Navigation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Fixed navigation bar for quick access to different sections.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9011" name=""/>
          <p:cNvSpPr txBox="1"/>
          <p:nvPr/>
        </p:nvSpPr>
        <p:spPr>
          <a:xfrm>
            <a:off x="2571999" y="3024846"/>
            <a:ext cx="5026308" cy="1869441"/>
          </a:xfrm>
          <a:prstGeom prst="rect"/>
        </p:spPr>
        <p:txBody>
          <a:bodyPr rtlCol="0" wrap="square">
            <a:spAutoFit/>
          </a:bodyPr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🔹 2. Hero Section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4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Displays the student’s name, role (e.g., “Aspiring Web Developer”), and a call-to-action button (“View My Work</a:t>
            </a:r>
            <a:endParaRPr b="1" sz="24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grpSp>
        <p:nvGrpSpPr>
          <p:cNvPr id="173" name="组合 2"/>
          <p:cNvGrpSpPr/>
          <p:nvPr/>
        </p:nvGrpSpPr>
        <p:grpSpPr>
          <a:xfrm>
            <a:off x="0" y="1777255"/>
            <a:ext cx="2796076" cy="2835508"/>
            <a:chOff x="1331640" y="1707653"/>
            <a:chExt cx="2796076" cy="2835507"/>
          </a:xfrm>
          <a:solidFill>
            <a:srgbClr val="404040"/>
          </a:solidFill>
        </p:grpSpPr>
        <p:sp>
          <p:nvSpPr>
            <p:cNvPr id="1049031" name="等腰三角形 5"/>
            <p:cNvSpPr/>
            <p:nvPr/>
          </p:nvSpPr>
          <p:spPr>
            <a:xfrm>
              <a:off x="1608861" y="1707653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dirty="0" lang="zh-CN">
                <a:solidFill>
                  <a:srgbClr val="336699"/>
                </a:solidFill>
              </a:endParaRPr>
            </a:p>
          </p:txBody>
        </p:sp>
        <p:sp>
          <p:nvSpPr>
            <p:cNvPr id="1049032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33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  <a:gd name="connsiteX0-121" fmla="*/ 0 w 1240133"/>
                <a:gd name="connsiteY0-122" fmla="*/ 652643 h 652643"/>
                <a:gd name="connsiteX1-123" fmla="*/ 1240133 w 1240133"/>
                <a:gd name="connsiteY1-124" fmla="*/ 0 h 652643"/>
                <a:gd name="connsiteX2-125" fmla="*/ 1224300 w 1240133"/>
                <a:gd name="connsiteY2-126" fmla="*/ 638411 h 652643"/>
                <a:gd name="connsiteX3-127" fmla="*/ 0 w 1240133"/>
                <a:gd name="connsiteY3-128" fmla="*/ 652643 h 652643"/>
                <a:gd name="connsiteX0-129" fmla="*/ 0 w 1233017"/>
                <a:gd name="connsiteY0-130" fmla="*/ 629932 h 629932"/>
                <a:gd name="connsiteX1-131" fmla="*/ 1233017 w 1233017"/>
                <a:gd name="connsiteY1-132" fmla="*/ 9311 h 629932"/>
                <a:gd name="connsiteX2-133" fmla="*/ 1224300 w 1233017"/>
                <a:gd name="connsiteY2-134" fmla="*/ 615700 h 629932"/>
                <a:gd name="connsiteX3-135" fmla="*/ 0 w 1233017"/>
                <a:gd name="connsiteY3-136" fmla="*/ 629932 h 629932"/>
                <a:gd name="connsiteX0-137" fmla="*/ 0 w 1233017"/>
                <a:gd name="connsiteY0-138" fmla="*/ 629932 h 644164"/>
                <a:gd name="connsiteX1-139" fmla="*/ 1233017 w 1233017"/>
                <a:gd name="connsiteY1-140" fmla="*/ 9311 h 644164"/>
                <a:gd name="connsiteX2-141" fmla="*/ 1224300 w 1233017"/>
                <a:gd name="connsiteY2-142" fmla="*/ 644164 h 644164"/>
                <a:gd name="connsiteX3-143" fmla="*/ 0 w 1233017"/>
                <a:gd name="connsiteY3-144" fmla="*/ 629932 h 644164"/>
                <a:gd name="connsiteX0-145" fmla="*/ 0 w 1233017"/>
                <a:gd name="connsiteY0-146" fmla="*/ 629932 h 644164"/>
                <a:gd name="connsiteX1-147" fmla="*/ 1233017 w 1233017"/>
                <a:gd name="connsiteY1-148" fmla="*/ 9311 h 644164"/>
                <a:gd name="connsiteX2-149" fmla="*/ 1224300 w 1233017"/>
                <a:gd name="connsiteY2-150" fmla="*/ 644164 h 644164"/>
                <a:gd name="connsiteX3-151" fmla="*/ 0 w 1233017"/>
                <a:gd name="connsiteY3-152" fmla="*/ 629932 h 644164"/>
                <a:gd name="connsiteX0-153" fmla="*/ 0 w 1233017"/>
                <a:gd name="connsiteY0-154" fmla="*/ 629932 h 644164"/>
                <a:gd name="connsiteX1-155" fmla="*/ 1233017 w 1233017"/>
                <a:gd name="connsiteY1-156" fmla="*/ 9311 h 644164"/>
                <a:gd name="connsiteX2-157" fmla="*/ 1224300 w 1233017"/>
                <a:gd name="connsiteY2-158" fmla="*/ 644164 h 644164"/>
                <a:gd name="connsiteX3-159" fmla="*/ 0 w 1233017"/>
                <a:gd name="connsiteY3-160" fmla="*/ 629932 h 644164"/>
                <a:gd name="connsiteX0-161" fmla="*/ 0 w 1233017"/>
                <a:gd name="connsiteY0-162" fmla="*/ 629932 h 640606"/>
                <a:gd name="connsiteX1-163" fmla="*/ 1233017 w 1233017"/>
                <a:gd name="connsiteY1-164" fmla="*/ 9311 h 640606"/>
                <a:gd name="connsiteX2-165" fmla="*/ 1227858 w 1233017"/>
                <a:gd name="connsiteY2-166" fmla="*/ 640606 h 640606"/>
                <a:gd name="connsiteX3-167" fmla="*/ 0 w 1233017"/>
                <a:gd name="connsiteY3-168" fmla="*/ 629932 h 640606"/>
                <a:gd name="connsiteX0-169" fmla="*/ 0 w 1225901"/>
                <a:gd name="connsiteY0-170" fmla="*/ 632363 h 639479"/>
                <a:gd name="connsiteX1-171" fmla="*/ 1225901 w 1225901"/>
                <a:gd name="connsiteY1-172" fmla="*/ 8184 h 639479"/>
                <a:gd name="connsiteX2-173" fmla="*/ 1220742 w 1225901"/>
                <a:gd name="connsiteY2-174" fmla="*/ 639479 h 639479"/>
                <a:gd name="connsiteX3-175" fmla="*/ 0 w 1225901"/>
                <a:gd name="connsiteY3-176" fmla="*/ 632363 h 639479"/>
                <a:gd name="connsiteX0-177" fmla="*/ 0 w 1225901"/>
                <a:gd name="connsiteY0-178" fmla="*/ 624179 h 631295"/>
                <a:gd name="connsiteX1-179" fmla="*/ 1225901 w 1225901"/>
                <a:gd name="connsiteY1-180" fmla="*/ 0 h 631295"/>
                <a:gd name="connsiteX2-181" fmla="*/ 1220742 w 1225901"/>
                <a:gd name="connsiteY2-182" fmla="*/ 631295 h 631295"/>
                <a:gd name="connsiteX3-183" fmla="*/ 0 w 1225901"/>
                <a:gd name="connsiteY3-184" fmla="*/ 624179 h 631295"/>
                <a:gd name="connsiteX0-185" fmla="*/ 0 w 1225901"/>
                <a:gd name="connsiteY0-186" fmla="*/ 624179 h 631295"/>
                <a:gd name="connsiteX1-187" fmla="*/ 1225901 w 1225901"/>
                <a:gd name="connsiteY1-188" fmla="*/ 0 h 631295"/>
                <a:gd name="connsiteX2-189" fmla="*/ 1220742 w 1225901"/>
                <a:gd name="connsiteY2-190" fmla="*/ 631295 h 631295"/>
                <a:gd name="connsiteX3-191" fmla="*/ 0 w 1225901"/>
                <a:gd name="connsiteY3-192" fmla="*/ 624179 h 631295"/>
                <a:gd name="connsiteX0-193" fmla="*/ 0 w 1225901"/>
                <a:gd name="connsiteY0-194" fmla="*/ 624179 h 631295"/>
                <a:gd name="connsiteX1-195" fmla="*/ 1225901 w 1225901"/>
                <a:gd name="connsiteY1-196" fmla="*/ 0 h 631295"/>
                <a:gd name="connsiteX2-197" fmla="*/ 1220742 w 1225901"/>
                <a:gd name="connsiteY2-198" fmla="*/ 631295 h 631295"/>
                <a:gd name="connsiteX3-199" fmla="*/ 0 w 1225901"/>
                <a:gd name="connsiteY3-200" fmla="*/ 624179 h 631295"/>
                <a:gd name="connsiteX0-201" fmla="*/ 0 w 1225901"/>
                <a:gd name="connsiteY0-202" fmla="*/ 624179 h 631295"/>
                <a:gd name="connsiteX1-203" fmla="*/ 1225901 w 1225901"/>
                <a:gd name="connsiteY1-204" fmla="*/ 0 h 631295"/>
                <a:gd name="connsiteX2-205" fmla="*/ 1220742 w 1225901"/>
                <a:gd name="connsiteY2-206" fmla="*/ 631295 h 631295"/>
                <a:gd name="connsiteX3-207" fmla="*/ 0 w 1225901"/>
                <a:gd name="connsiteY3-208" fmla="*/ 624179 h 631295"/>
                <a:gd name="connsiteX0-209" fmla="*/ 0 w 1218785"/>
                <a:gd name="connsiteY0-210" fmla="*/ 631295 h 631295"/>
                <a:gd name="connsiteX1-211" fmla="*/ 1218785 w 1218785"/>
                <a:gd name="connsiteY1-212" fmla="*/ 0 h 631295"/>
                <a:gd name="connsiteX2-213" fmla="*/ 1213626 w 1218785"/>
                <a:gd name="connsiteY2-214" fmla="*/ 631295 h 631295"/>
                <a:gd name="connsiteX3-215" fmla="*/ 0 w 1218785"/>
                <a:gd name="connsiteY3-216" fmla="*/ 631295 h 631295"/>
                <a:gd name="connsiteX0-217" fmla="*/ 0 w 1229459"/>
                <a:gd name="connsiteY0-218" fmla="*/ 631295 h 631295"/>
                <a:gd name="connsiteX1-219" fmla="*/ 1229459 w 1229459"/>
                <a:gd name="connsiteY1-220" fmla="*/ 0 h 631295"/>
                <a:gd name="connsiteX2-221" fmla="*/ 1224300 w 1229459"/>
                <a:gd name="connsiteY2-222" fmla="*/ 631295 h 631295"/>
                <a:gd name="connsiteX3-223" fmla="*/ 0 w 1229459"/>
                <a:gd name="connsiteY3-224" fmla="*/ 631295 h 631295"/>
                <a:gd name="connsiteX0-225" fmla="*/ 0 w 1231416"/>
                <a:gd name="connsiteY0-226" fmla="*/ 631295 h 634853"/>
                <a:gd name="connsiteX1-227" fmla="*/ 1229459 w 1231416"/>
                <a:gd name="connsiteY1-228" fmla="*/ 0 h 634853"/>
                <a:gd name="connsiteX2-229" fmla="*/ 1231416 w 1231416"/>
                <a:gd name="connsiteY2-230" fmla="*/ 634853 h 634853"/>
                <a:gd name="connsiteX3-231" fmla="*/ 0 w 1231416"/>
                <a:gd name="connsiteY3-232" fmla="*/ 631295 h 634853"/>
                <a:gd name="connsiteX0-233" fmla="*/ 0 w 1234974"/>
                <a:gd name="connsiteY0-234" fmla="*/ 634853 h 634853"/>
                <a:gd name="connsiteX1-235" fmla="*/ 1233017 w 1234974"/>
                <a:gd name="connsiteY1-236" fmla="*/ 0 h 634853"/>
                <a:gd name="connsiteX2-237" fmla="*/ 1234974 w 1234974"/>
                <a:gd name="connsiteY2-238" fmla="*/ 634853 h 634853"/>
                <a:gd name="connsiteX3-239" fmla="*/ 0 w 1234974"/>
                <a:gd name="connsiteY3-240" fmla="*/ 634853 h 6348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34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-1" fmla="*/ 0 w 2405548"/>
                <a:gd name="connsiteY0-2" fmla="*/ 553019 h 553019"/>
                <a:gd name="connsiteX1-3" fmla="*/ 1937496 w 2405548"/>
                <a:gd name="connsiteY1-4" fmla="*/ 0 h 553019"/>
                <a:gd name="connsiteX2-5" fmla="*/ 2405548 w 2405548"/>
                <a:gd name="connsiteY2-6" fmla="*/ 432048 h 553019"/>
                <a:gd name="connsiteX3-7" fmla="*/ 0 w 2405548"/>
                <a:gd name="connsiteY3-8" fmla="*/ 553019 h 553019"/>
                <a:gd name="connsiteX0-9" fmla="*/ 0 w 2405548"/>
                <a:gd name="connsiteY0-10" fmla="*/ 1186339 h 1186339"/>
                <a:gd name="connsiteX1-11" fmla="*/ 1247249 w 2405548"/>
                <a:gd name="connsiteY1-12" fmla="*/ 0 h 1186339"/>
                <a:gd name="connsiteX2-13" fmla="*/ 2405548 w 2405548"/>
                <a:gd name="connsiteY2-14" fmla="*/ 1065368 h 1186339"/>
                <a:gd name="connsiteX3-15" fmla="*/ 0 w 2405548"/>
                <a:gd name="connsiteY3-16" fmla="*/ 1186339 h 1186339"/>
                <a:gd name="connsiteX0-17" fmla="*/ 0 w 1247249"/>
                <a:gd name="connsiteY0-18" fmla="*/ 1186339 h 1186339"/>
                <a:gd name="connsiteX1-19" fmla="*/ 1247249 w 1247249"/>
                <a:gd name="connsiteY1-20" fmla="*/ 0 h 1186339"/>
                <a:gd name="connsiteX2-21" fmla="*/ 1227858 w 1247249"/>
                <a:gd name="connsiteY2-22" fmla="*/ 634853 h 1186339"/>
                <a:gd name="connsiteX3-23" fmla="*/ 0 w 1247249"/>
                <a:gd name="connsiteY3-24" fmla="*/ 1186339 h 1186339"/>
                <a:gd name="connsiteX0-25" fmla="*/ 0 w 1247249"/>
                <a:gd name="connsiteY0-26" fmla="*/ 1186339 h 1186339"/>
                <a:gd name="connsiteX1-27" fmla="*/ 1247249 w 1247249"/>
                <a:gd name="connsiteY1-28" fmla="*/ 0 h 1186339"/>
                <a:gd name="connsiteX2-29" fmla="*/ 1227858 w 1247249"/>
                <a:gd name="connsiteY2-30" fmla="*/ 634853 h 1186339"/>
                <a:gd name="connsiteX3-31" fmla="*/ 0 w 1247249"/>
                <a:gd name="connsiteY3-32" fmla="*/ 1186339 h 1186339"/>
                <a:gd name="connsiteX0-33" fmla="*/ 0 w 1247249"/>
                <a:gd name="connsiteY0-34" fmla="*/ 1186339 h 1186339"/>
                <a:gd name="connsiteX1-35" fmla="*/ 1247249 w 1247249"/>
                <a:gd name="connsiteY1-36" fmla="*/ 0 h 1186339"/>
                <a:gd name="connsiteX2-37" fmla="*/ 1227858 w 1247249"/>
                <a:gd name="connsiteY2-38" fmla="*/ 634853 h 1186339"/>
                <a:gd name="connsiteX3-39" fmla="*/ 0 w 1247249"/>
                <a:gd name="connsiteY3-40" fmla="*/ 1186339 h 1186339"/>
                <a:gd name="connsiteX0-41" fmla="*/ 0 w 1247249"/>
                <a:gd name="connsiteY0-42" fmla="*/ 1186339 h 1186339"/>
                <a:gd name="connsiteX1-43" fmla="*/ 1247249 w 1247249"/>
                <a:gd name="connsiteY1-44" fmla="*/ 0 h 1186339"/>
                <a:gd name="connsiteX2-45" fmla="*/ 1227858 w 1247249"/>
                <a:gd name="connsiteY2-46" fmla="*/ 634853 h 1186339"/>
                <a:gd name="connsiteX3-47" fmla="*/ 0 w 1247249"/>
                <a:gd name="connsiteY3-48" fmla="*/ 1186339 h 1186339"/>
                <a:gd name="connsiteX0-49" fmla="*/ 0 w 1247249"/>
                <a:gd name="connsiteY0-50" fmla="*/ 1186339 h 1186339"/>
                <a:gd name="connsiteX1-51" fmla="*/ 1247249 w 1247249"/>
                <a:gd name="connsiteY1-52" fmla="*/ 0 h 1186339"/>
                <a:gd name="connsiteX2-53" fmla="*/ 1227858 w 1247249"/>
                <a:gd name="connsiteY2-54" fmla="*/ 634853 h 1186339"/>
                <a:gd name="connsiteX3-55" fmla="*/ 0 w 1247249"/>
                <a:gd name="connsiteY3-56" fmla="*/ 1186339 h 1186339"/>
                <a:gd name="connsiteX0-57" fmla="*/ 0 w 1247249"/>
                <a:gd name="connsiteY0-58" fmla="*/ 1186339 h 1186339"/>
                <a:gd name="connsiteX1-59" fmla="*/ 1247249 w 1247249"/>
                <a:gd name="connsiteY1-60" fmla="*/ 0 h 1186339"/>
                <a:gd name="connsiteX2-61" fmla="*/ 1227858 w 1247249"/>
                <a:gd name="connsiteY2-62" fmla="*/ 634853 h 1186339"/>
                <a:gd name="connsiteX3-63" fmla="*/ 0 w 1247249"/>
                <a:gd name="connsiteY3-64" fmla="*/ 1186339 h 1186339"/>
                <a:gd name="connsiteX0-65" fmla="*/ 0 w 1247249"/>
                <a:gd name="connsiteY0-66" fmla="*/ 1186339 h 1186339"/>
                <a:gd name="connsiteX1-67" fmla="*/ 1247249 w 1247249"/>
                <a:gd name="connsiteY1-68" fmla="*/ 0 h 1186339"/>
                <a:gd name="connsiteX2-69" fmla="*/ 1227858 w 1247249"/>
                <a:gd name="connsiteY2-70" fmla="*/ 634853 h 1186339"/>
                <a:gd name="connsiteX3-71" fmla="*/ 0 w 1247249"/>
                <a:gd name="connsiteY3-72" fmla="*/ 1186339 h 1186339"/>
                <a:gd name="connsiteX0-73" fmla="*/ 0 w 1247249"/>
                <a:gd name="connsiteY0-74" fmla="*/ 1186339 h 1186339"/>
                <a:gd name="connsiteX1-75" fmla="*/ 1247249 w 1247249"/>
                <a:gd name="connsiteY1-76" fmla="*/ 0 h 1186339"/>
                <a:gd name="connsiteX2-77" fmla="*/ 1227858 w 1247249"/>
                <a:gd name="connsiteY2-78" fmla="*/ 634853 h 1186339"/>
                <a:gd name="connsiteX3-79" fmla="*/ 0 w 1247249"/>
                <a:gd name="connsiteY3-80" fmla="*/ 1186339 h 1186339"/>
                <a:gd name="connsiteX0-81" fmla="*/ 0 w 1247249"/>
                <a:gd name="connsiteY0-82" fmla="*/ 1186339 h 1186339"/>
                <a:gd name="connsiteX1-83" fmla="*/ 1247249 w 1247249"/>
                <a:gd name="connsiteY1-84" fmla="*/ 0 h 1186339"/>
                <a:gd name="connsiteX2-85" fmla="*/ 1227858 w 1247249"/>
                <a:gd name="connsiteY2-86" fmla="*/ 634853 h 1186339"/>
                <a:gd name="connsiteX3-87" fmla="*/ 0 w 1247249"/>
                <a:gd name="connsiteY3-88" fmla="*/ 1186339 h 1186339"/>
                <a:gd name="connsiteX0-89" fmla="*/ 0 w 1247249"/>
                <a:gd name="connsiteY0-90" fmla="*/ 1186339 h 1186339"/>
                <a:gd name="connsiteX1-91" fmla="*/ 1247249 w 1247249"/>
                <a:gd name="connsiteY1-92" fmla="*/ 0 h 1186339"/>
                <a:gd name="connsiteX2-93" fmla="*/ 1227858 w 1247249"/>
                <a:gd name="connsiteY2-94" fmla="*/ 634853 h 1186339"/>
                <a:gd name="connsiteX3-95" fmla="*/ 0 w 1247249"/>
                <a:gd name="connsiteY3-96" fmla="*/ 1186339 h 1186339"/>
                <a:gd name="connsiteX0-97" fmla="*/ 0 w 1247249"/>
                <a:gd name="connsiteY0-98" fmla="*/ 1186339 h 1186339"/>
                <a:gd name="connsiteX1-99" fmla="*/ 1247249 w 1247249"/>
                <a:gd name="connsiteY1-100" fmla="*/ 0 h 1186339"/>
                <a:gd name="connsiteX2-101" fmla="*/ 1231416 w 1247249"/>
                <a:gd name="connsiteY2-102" fmla="*/ 638411 h 1186339"/>
                <a:gd name="connsiteX3-103" fmla="*/ 0 w 1247249"/>
                <a:gd name="connsiteY3-104" fmla="*/ 1186339 h 1186339"/>
                <a:gd name="connsiteX0-105" fmla="*/ 0 w 1247249"/>
                <a:gd name="connsiteY0-106" fmla="*/ 1186339 h 1186339"/>
                <a:gd name="connsiteX1-107" fmla="*/ 1247249 w 1247249"/>
                <a:gd name="connsiteY1-108" fmla="*/ 0 h 1186339"/>
                <a:gd name="connsiteX2-109" fmla="*/ 1231416 w 1247249"/>
                <a:gd name="connsiteY2-110" fmla="*/ 638411 h 1186339"/>
                <a:gd name="connsiteX3-111" fmla="*/ 0 w 1247249"/>
                <a:gd name="connsiteY3-112" fmla="*/ 1186339 h 1186339"/>
                <a:gd name="connsiteX0-113" fmla="*/ 0 w 1247249"/>
                <a:gd name="connsiteY0-114" fmla="*/ 1186339 h 1186339"/>
                <a:gd name="connsiteX1-115" fmla="*/ 1247249 w 1247249"/>
                <a:gd name="connsiteY1-116" fmla="*/ 0 h 1186339"/>
                <a:gd name="connsiteX2-117" fmla="*/ 1231416 w 1247249"/>
                <a:gd name="connsiteY2-118" fmla="*/ 638411 h 1186339"/>
                <a:gd name="connsiteX3-119" fmla="*/ 0 w 1247249"/>
                <a:gd name="connsiteY3-120" fmla="*/ 1186339 h 11863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35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ah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  <p:sp>
          <p:nvSpPr>
            <p:cNvPr id="1049036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ah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rgbClr val="9DB99F"/>
            </a:solidFill>
            <a:ln>
              <a:noFill/>
            </a:ln>
          </p:spPr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"/>
          <p:cNvSpPr txBox="1"/>
          <p:nvPr/>
        </p:nvSpPr>
        <p:spPr>
          <a:xfrm>
            <a:off x="221178" y="321351"/>
            <a:ext cx="4345709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lt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📌</a:t>
            </a:r>
            <a:endParaRPr b="1" sz="2800" i="1" lang="en-US" u="sng">
              <a:solidFill>
                <a:srgbClr val="9933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9044" name=""/>
          <p:cNvSpPr txBox="1"/>
          <p:nvPr/>
        </p:nvSpPr>
        <p:spPr>
          <a:xfrm>
            <a:off x="2420668" y="1250990"/>
            <a:ext cx="6389798" cy="38633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The Student Portfolio Website was successfully developed using HTML, CSS, and JavaScript. The final website is responsive, interactive, and user-friendly, allowing smooth navigation across different devices such as desktops, tablets, and mobile phones.</a:t>
            </a:r>
            <a:endParaRPr b="1" sz="2800" lang="en-US">
              <a:solidFill>
                <a:srgbClr val="02A5E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endParaRPr b="1" sz="2800" lang="en-US">
              <a:solidFill>
                <a:srgbClr val="02A5E3"/>
              </a:solidFill>
            </a:endParaRPr>
          </a:p>
        </p:txBody>
      </p:sp>
      <p:sp>
        <p:nvSpPr>
          <p:cNvPr id="1049046" name="矩形 2"/>
          <p:cNvSpPr/>
          <p:nvPr/>
        </p:nvSpPr>
        <p:spPr>
          <a:xfrm>
            <a:off x="264392" y="1631514"/>
            <a:ext cx="2051572" cy="2986937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sz="1350" lang="zh-CN">
              <a:cs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7" name=""/>
          <p:cNvSpPr txBox="1"/>
          <p:nvPr/>
        </p:nvSpPr>
        <p:spPr>
          <a:xfrm>
            <a:off x="255749" y="372586"/>
            <a:ext cx="3377724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📱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📸</a:t>
            </a:r>
            <a:endParaRPr b="1" sz="2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55748" y="1409820"/>
            <a:ext cx="2580406" cy="3469834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21553814">
            <a:off x="3164229" y="1398573"/>
            <a:ext cx="2815542" cy="3492330"/>
          </a:xfrm>
          <a:prstGeom prst="rect"/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61135">
            <a:off x="6549190" y="1399324"/>
            <a:ext cx="2224298" cy="338345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23927" y="700721"/>
            <a:ext cx="3286271" cy="4209737"/>
          </a:xfrm>
          <a:prstGeom prst="rect"/>
        </p:spPr>
      </p:pic>
      <p:sp>
        <p:nvSpPr>
          <p:cNvPr id="1049048" name=""/>
          <p:cNvSpPr txBox="1"/>
          <p:nvPr/>
        </p:nvSpPr>
        <p:spPr>
          <a:xfrm>
            <a:off x="5144000" y="206120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ult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screenshot</a:t>
            </a:r>
            <a:r>
              <a:rPr b="1" sz="28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📸</a:t>
            </a:r>
            <a:endParaRPr b="1" sz="28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86945" y="1104620"/>
            <a:ext cx="4139285" cy="4702416"/>
          </a:xfrm>
          <a:prstGeom prst="rect"/>
        </p:spPr>
      </p:pic>
      <p:pic>
        <p:nvPicPr>
          <p:cNvPr id="2097180" name="图片 1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96714" y="-83076"/>
            <a:ext cx="1847286" cy="6129491"/>
          </a:xfrm>
          <a:prstGeom prst="rect"/>
        </p:spPr>
      </p:pic>
      <p:sp>
        <p:nvSpPr>
          <p:cNvPr id="1049049" name=""/>
          <p:cNvSpPr txBox="1"/>
          <p:nvPr/>
        </p:nvSpPr>
        <p:spPr>
          <a:xfrm>
            <a:off x="305462" y="317994"/>
            <a:ext cx="4611518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C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o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n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c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l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usion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 ⚙️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⚙️</a:t>
            </a:r>
            <a:r>
              <a:rPr b="1" sz="2800" i="1" lang="en-US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</a:rPr>
              <a:t>⚙️</a:t>
            </a:r>
            <a:endParaRPr b="1" sz="2800" i="1" lang="en-US">
              <a:solidFill>
                <a:srgbClr val="330066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</a:endParaRPr>
          </a:p>
        </p:txBody>
      </p:sp>
      <p:sp>
        <p:nvSpPr>
          <p:cNvPr id="1049050" name=""/>
          <p:cNvSpPr txBox="1"/>
          <p:nvPr/>
        </p:nvSpPr>
        <p:spPr>
          <a:xfrm>
            <a:off x="2340486" y="1104620"/>
            <a:ext cx="5666439" cy="2529840"/>
          </a:xfrm>
          <a:prstGeom prst="rect"/>
        </p:spPr>
        <p:txBody>
          <a:bodyPr rtlCol="0" wrap="square">
            <a:spAutoFit/>
          </a:bodyPr>
          <a:p>
            <a:r>
              <a:rPr b="1" sz="2000" i="1" lang="en-US" u="none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The development of the Student Portfolio Website successfully achieved its goal of creating a responsive, interactive, and user-friendly platform for students to showcase their skills, projects, and achievements. By using HTML, CSS, and JavaScript, the project highlights the ability to design and implement a structured and visually appealing website.</a:t>
            </a:r>
            <a:endParaRPr b="1" sz="2000" i="1" lang="en-US" u="none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extBox 32"/>
          <p:cNvSpPr txBox="1">
            <a:spLocks noChangeArrowheads="1"/>
          </p:cNvSpPr>
          <p:nvPr/>
        </p:nvSpPr>
        <p:spPr bwMode="auto">
          <a:xfrm>
            <a:off x="1283168" y="2278951"/>
            <a:ext cx="434734" cy="40011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 indent="-285750" marL="742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 indent="-228600" marL="11430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 indent="-228600" marL="1600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 indent="-228600" marL="20574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altLang="zh-CN" dirty="0" sz="2000" lang="en-US">
                <a:solidFill>
                  <a:schemeClr val="bg1"/>
                </a:solidFill>
                <a:latin typeface="+mn-ea"/>
                <a:ea typeface="+mn-ea"/>
                <a:cs typeface="+mn-ea"/>
              </a:rPr>
              <a:t>01</a:t>
            </a:r>
            <a:endParaRPr altLang="en-US" dirty="0" sz="2000" lang="zh-CN">
              <a:solidFill>
                <a:schemeClr val="bg1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2097161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76741">
            <a:off x="5182282" y="-293128"/>
            <a:ext cx="5219528" cy="5944378"/>
          </a:xfrm>
          <a:prstGeom prst="rect"/>
        </p:spPr>
      </p:pic>
      <p:sp>
        <p:nvSpPr>
          <p:cNvPr id="1048972" name=""/>
          <p:cNvSpPr txBox="1"/>
          <p:nvPr/>
        </p:nvSpPr>
        <p:spPr>
          <a:xfrm>
            <a:off x="446052" y="554112"/>
            <a:ext cx="2543701" cy="1285240"/>
          </a:xfrm>
          <a:prstGeom prst="rect"/>
          <a:noFill/>
          <a:ln>
            <a:solidFill>
              <a:srgbClr val="000000"/>
            </a:solidFill>
            <a:prstDash val="sysDash"/>
          </a:ln>
        </p:spPr>
        <p:txBody>
          <a:bodyPr rtlCol="0" wrap="square">
            <a:spAutoFit/>
          </a:bodyPr>
          <a:p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ject</a:t>
            </a:r>
            <a:r>
              <a:rPr b="1" sz="40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title</a:t>
            </a:r>
            <a:endParaRPr b="1" sz="4000" i="1" lang="en-US" u="sng">
              <a:solidFill>
                <a:srgbClr val="330066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973" name=""/>
          <p:cNvSpPr txBox="1"/>
          <p:nvPr/>
        </p:nvSpPr>
        <p:spPr>
          <a:xfrm>
            <a:off x="1737976" y="2362200"/>
            <a:ext cx="4151248" cy="2225040"/>
          </a:xfrm>
          <a:prstGeom prst="rect"/>
        </p:spPr>
        <p:txBody>
          <a:bodyPr anchor="t" rtlCol="0" wrap="square">
            <a:spAutoFit/>
          </a:bodyPr>
          <a:p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dent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elopment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0" sz="3600" i="1" lang="en-US" u="none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0" sz="3600" i="1" lang="en-US" u="none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Divyadharshini</a:t>
            </a:r>
            <a:endParaRPr b="0" sz="3600" i="1" lang="en-US" u="none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45348" y="337067"/>
            <a:ext cx="3474447" cy="4806433"/>
          </a:xfrm>
          <a:prstGeom prst="rect"/>
        </p:spPr>
      </p:pic>
      <p:sp>
        <p:nvSpPr>
          <p:cNvPr id="1048974" name=""/>
          <p:cNvSpPr txBox="1"/>
          <p:nvPr/>
        </p:nvSpPr>
        <p:spPr>
          <a:xfrm>
            <a:off x="1837367" y="337067"/>
            <a:ext cx="2167743" cy="5740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endParaRPr b="1" sz="3200" i="1" lang="en-US" u="sng">
              <a:solidFill>
                <a:srgbClr val="02A5E3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977" name=""/>
          <p:cNvSpPr txBox="1"/>
          <p:nvPr/>
        </p:nvSpPr>
        <p:spPr>
          <a:xfrm rot="30080">
            <a:off x="3860470" y="925321"/>
            <a:ext cx="3266560" cy="4053840"/>
          </a:xfrm>
          <a:prstGeom prst="rect"/>
        </p:spPr>
        <p:txBody>
          <a:bodyPr rtlCol="0" vert="horz" wrap="square">
            <a:spAutoFit/>
          </a:bodyPr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Problem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tement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ect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view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hnologies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lio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ign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out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ures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ctionality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lts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screenshot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endParaRPr sz="2800" lang="en-US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k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"/>
          <p:cNvSpPr txBox="1"/>
          <p:nvPr/>
        </p:nvSpPr>
        <p:spPr>
          <a:xfrm>
            <a:off x="334736" y="323409"/>
            <a:ext cx="3217935" cy="9550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P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r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b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lem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W Chinatown Grotesque"/>
              </a:rPr>
              <a:t>statement</a:t>
            </a:r>
            <a:endParaRPr b="1" sz="2800" i="1" lang="en-US" u="none">
              <a:solidFill>
                <a:srgbClr val="008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AW Chinatown Grotesque"/>
            </a:endParaRPr>
          </a:p>
        </p:txBody>
      </p:sp>
      <p:sp>
        <p:nvSpPr>
          <p:cNvPr id="1048979" name=""/>
          <p:cNvSpPr txBox="1"/>
          <p:nvPr/>
        </p:nvSpPr>
        <p:spPr>
          <a:xfrm>
            <a:off x="1259161" y="1278448"/>
            <a:ext cx="7884838" cy="39776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latin typeface="Barlow Semi Condensed Light"/>
              </a:rPr>
              <a:t>In today’s digital world, students need a professional online presence to showcase their skills, projects, and achievements. Traditional resumes are often limited in demonstrating creativity, technical ability, and personality. Without a well-structured portfolio website, it becomes challenging for students to stand out in academic opportunities, internships, and job applications.</a:t>
            </a:r>
            <a:endParaRPr b="1" sz="2800" lang="en-US">
              <a:solidFill>
                <a:srgbClr val="000000"/>
              </a:solidFill>
              <a:latin typeface="Barlow Semi Condensed Light"/>
            </a:endParaRPr>
          </a:p>
          <a:p>
            <a:endParaRPr b="1" sz="2800" lang="en-US">
              <a:solidFill>
                <a:srgbClr val="000000"/>
              </a:solidFill>
              <a:latin typeface="Barlow Semi Condensed Ligh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14"/>
          <p:cNvGrpSpPr/>
          <p:nvPr/>
        </p:nvGrpSpPr>
        <p:grpSpPr>
          <a:xfrm>
            <a:off x="1638368" y="2986124"/>
            <a:ext cx="649804" cy="511322"/>
            <a:chOff x="4349225" y="4523186"/>
            <a:chExt cx="866406" cy="681763"/>
          </a:xfrm>
        </p:grpSpPr>
        <p:sp>
          <p:nvSpPr>
            <p:cNvPr id="1048628" name="直角三角形 18"/>
            <p:cNvSpPr/>
            <p:nvPr/>
          </p:nvSpPr>
          <p:spPr>
            <a:xfrm rot="5400000">
              <a:off x="5049204" y="4523186"/>
              <a:ext cx="166427" cy="166427"/>
            </a:xfrm>
            <a:prstGeom prst="rtTriangle"/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34290" compatLnSpc="1" forceAA="0" fromWordArt="0" horzOverflow="overflow" lIns="68580" numCol="1" rIns="68580" rot="0" rtlCol="0" spcCol="0" spcFirstLastPara="0" tIns="34290" vert="horz" vertOverflow="overflow" wrap="square">
              <a:noAutofit/>
            </a:bodyPr>
            <a:p>
              <a:pPr algn="ctr"/>
              <a:endParaRPr altLang="en-US" sz="1350" lang="zh-CN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8629" name="文本框 16"/>
            <p:cNvSpPr txBox="1"/>
            <p:nvPr/>
          </p:nvSpPr>
          <p:spPr>
            <a:xfrm>
              <a:off x="4349225" y="4608895"/>
              <a:ext cx="734906" cy="596054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dirty="0" sz="2400" lang="en-US">
                  <a:solidFill>
                    <a:schemeClr val="bg1"/>
                  </a:solidFill>
                  <a:latin typeface="+mn-ea"/>
                  <a:cs typeface="+mn-ea"/>
                  <a:sym typeface="Arial" panose="020B0604020202020204" pitchFamily="34" charset="0"/>
                </a:rPr>
                <a:t>02</a:t>
              </a:r>
              <a:endParaRPr altLang="en-US" dirty="0" sz="2400" lang="zh-CN">
                <a:solidFill>
                  <a:schemeClr val="bg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097163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134454"/>
            <a:ext cx="2437555" cy="4497477"/>
          </a:xfrm>
          <a:prstGeom prst="rect"/>
        </p:spPr>
      </p:pic>
      <p:sp>
        <p:nvSpPr>
          <p:cNvPr id="1048980" name=""/>
          <p:cNvSpPr txBox="1"/>
          <p:nvPr/>
        </p:nvSpPr>
        <p:spPr>
          <a:xfrm>
            <a:off x="432620" y="642913"/>
            <a:ext cx="2802983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view</a:t>
            </a:r>
            <a:r>
              <a:rPr b="1" sz="28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1" sz="2800" i="1" lang="en-US" u="sng">
              <a:solidFill>
                <a:srgbClr val="BF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981" name=""/>
          <p:cNvSpPr txBox="1"/>
          <p:nvPr/>
        </p:nvSpPr>
        <p:spPr>
          <a:xfrm>
            <a:off x="2595478" y="1388824"/>
            <a:ext cx="6264393" cy="3545841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Carrois Gothic SC"/>
                <a:ea typeface="Droid Sans Fallback"/>
                <a:cs typeface="Droid Sans Mono"/>
              </a:rPr>
              <a:t>The Student Portfolio Website is a personal web-based application designed to showcase an individual’s skills, projects, and achievements in a professional manner. It acts as a digital resume and an online identity for students aspiring to enter the tech field.</a:t>
            </a:r>
            <a:endParaRPr b="1" sz="2800" lang="en-US">
              <a:solidFill>
                <a:srgbClr val="36363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Carrois Gothic SC"/>
              <a:ea typeface="Droid Sans Fallback"/>
              <a:cs typeface="Droid Sans Mono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decel="100000" fill="hold" id="15" nodeType="afterEffect" presetClass="entr" presetID="4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7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8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750" id="2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"/>
          <p:cNvSpPr txBox="1"/>
          <p:nvPr/>
        </p:nvSpPr>
        <p:spPr>
          <a:xfrm>
            <a:off x="0" y="247493"/>
            <a:ext cx="6862878" cy="5740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2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?</a:t>
            </a:r>
            <a:endParaRPr b="1" sz="3200" i="1" lang="en-US" u="sng">
              <a:solidFill>
                <a:srgbClr val="9933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65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846985" y="1440160"/>
            <a:ext cx="5028283" cy="3703340"/>
          </a:xfrm>
          <a:prstGeom prst="rect"/>
        </p:spPr>
      </p:pic>
      <p:sp>
        <p:nvSpPr>
          <p:cNvPr id="1048983" name=""/>
          <p:cNvSpPr txBox="1"/>
          <p:nvPr/>
        </p:nvSpPr>
        <p:spPr>
          <a:xfrm>
            <a:off x="3591842" y="1050846"/>
            <a:ext cx="4950700" cy="14249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1. Primary User (Owner / Student)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The student who creates the portfolio.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40"/>
                <a:ea typeface="HYQiHei 40"/>
              </a:rPr>
              <a:t>Uses the website to showcase personal information, skills, projects, and achievements.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40"/>
              <a:ea typeface="HYQiHei 40"/>
            </a:endParaRPr>
          </a:p>
        </p:txBody>
      </p:sp>
      <p:sp>
        <p:nvSpPr>
          <p:cNvPr id="1048984" name=""/>
          <p:cNvSpPr txBox="1"/>
          <p:nvPr/>
        </p:nvSpPr>
        <p:spPr>
          <a:xfrm>
            <a:off x="3591840" y="2705098"/>
            <a:ext cx="4773697" cy="1678941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Latin 40"/>
                <a:ea typeface="HYQiHei 40"/>
                <a:cs typeface="HYQiHei Latin 40"/>
              </a:rPr>
              <a:t>2. Secondary Users (Visitors)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Latin 40"/>
              <a:ea typeface="HYQiHei 40"/>
              <a:cs typeface="HYQiHei Latin 40"/>
            </a:endParaRPr>
          </a:p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HYQiHei Latin 40"/>
                <a:ea typeface="HYQiHei 40"/>
                <a:cs typeface="HYQiHei Latin 40"/>
              </a:rPr>
              <a:t>Recruiters / Hiring Managers → to evaluate the student’s skills and suitability for jobs or internships.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HYQiHei Latin 40"/>
              <a:ea typeface="HYQiHei 40"/>
              <a:cs typeface="HYQiHei Latin 40"/>
            </a:endParaRPr>
          </a:p>
          <a:p>
            <a:endParaRPr b="1" sz="1800" lang="en-US">
              <a:solidFill>
                <a:srgbClr val="000000"/>
              </a:solidFill>
              <a:latin typeface="HYQiHei Latin 40"/>
              <a:ea typeface="HYQiHei 40"/>
              <a:cs typeface="HYQiHei Latin 4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"/>
          <p:cNvSpPr txBox="1"/>
          <p:nvPr/>
        </p:nvSpPr>
        <p:spPr>
          <a:xfrm>
            <a:off x="0" y="349297"/>
            <a:ext cx="5054412" cy="5105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nologies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⚙️</a:t>
            </a:r>
            <a:r>
              <a:rPr b="1" sz="2800" i="1" lang="en-US" u="none">
                <a:solidFill>
                  <a:srgbClr val="008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🔎</a:t>
            </a:r>
            <a:endParaRPr b="1" sz="2800" i="1" lang="en-US" u="none">
              <a:solidFill>
                <a:srgbClr val="008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pic>
        <p:nvPicPr>
          <p:cNvPr id="2097167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64214" y="720079"/>
            <a:ext cx="2495965" cy="4702416"/>
          </a:xfrm>
          <a:prstGeom prst="rect"/>
        </p:spPr>
      </p:pic>
      <p:sp>
        <p:nvSpPr>
          <p:cNvPr id="1048989" name=""/>
          <p:cNvSpPr txBox="1"/>
          <p:nvPr/>
        </p:nvSpPr>
        <p:spPr>
          <a:xfrm>
            <a:off x="2154606" y="1090144"/>
            <a:ext cx="6588547" cy="34442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1. Frontend Technologies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HTML5 → for structuring the content of the website.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CSS3 → for styling, layout design, responsiveness, and visual appeal.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Bebas"/>
                <a:cs typeface="Jomolhari"/>
              </a:rPr>
              <a:t>JavaScript (Vanilla JS) → for interactivity (menu toggle, form handling, etc.).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Bebas"/>
              <a:cs typeface="Jomolhari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29643" y="-291806"/>
            <a:ext cx="3208989" cy="5624640"/>
          </a:xfrm>
          <a:prstGeom prst="rect"/>
        </p:spPr>
      </p:pic>
      <p:sp>
        <p:nvSpPr>
          <p:cNvPr id="1048990" name=""/>
          <p:cNvSpPr txBox="1"/>
          <p:nvPr/>
        </p:nvSpPr>
        <p:spPr>
          <a:xfrm>
            <a:off x="2741510" y="430530"/>
            <a:ext cx="6126236" cy="4282439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2. Development Tools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Code Editor: VS Code / Sublime Text / Atom (for writing and editing code).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Browser: Google Chrome / Firefox / Edge (for testing and debugging).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  <a:p>
            <a:r>
              <a:rPr b="1" sz="2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CodePen / JSFiddle / GitHub Pages (optional) → for hosting, showcasing, and sharing the project.</a:t>
            </a:r>
            <a:endParaRPr b="1" sz="2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800">
        <p14:flythrough dir="in"/>
      </p:transition>
    </mc:Choice>
    <mc:Fallback>
      <p:transition spd="slow">
        <p:fade/>
      </p:transition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"/>
          <p:cNvSpPr txBox="1"/>
          <p:nvPr/>
        </p:nvSpPr>
        <p:spPr>
          <a:xfrm>
            <a:off x="264392" y="235960"/>
            <a:ext cx="3559221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olio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ign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out</a:t>
            </a:r>
            <a:r>
              <a:rPr b="1" sz="2800" i="1" lang="en-US" u="sng">
                <a:solidFill>
                  <a:srgbClr val="FFCB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📌</a:t>
            </a:r>
            <a:endParaRPr b="1" sz="2800" i="1" lang="en-US" u="sng">
              <a:solidFill>
                <a:srgbClr val="FFCB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993" name="矩形 2"/>
          <p:cNvSpPr/>
          <p:nvPr/>
        </p:nvSpPr>
        <p:spPr>
          <a:xfrm>
            <a:off x="264392" y="2256251"/>
            <a:ext cx="2581593" cy="2362200"/>
          </a:xfrm>
          <a:prstGeom prst="rect"/>
          <a:blipFill>
            <a:blip xmlns:r="http://schemas.openxmlformats.org/officeDocument/2006/relationships" r:embed="rId1"/>
            <a:stretch>
              <a:fillRect/>
            </a:stretch>
          </a:blipFill>
          <a:ln>
            <a:noFill/>
          </a:ln>
          <a:effectLst/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sz="1350" lang="zh-CN">
              <a:cs typeface="+mn-ea"/>
            </a:endParaRPr>
          </a:p>
        </p:txBody>
      </p:sp>
      <p:sp>
        <p:nvSpPr>
          <p:cNvPr id="1048994" name=""/>
          <p:cNvSpPr txBox="1"/>
          <p:nvPr/>
        </p:nvSpPr>
        <p:spPr>
          <a:xfrm>
            <a:off x="3141628" y="1345298"/>
            <a:ext cx="5820874" cy="3025140"/>
          </a:xfrm>
          <a:prstGeom prst="rect"/>
        </p:spPr>
        <p:txBody>
          <a:bodyPr rtlCol="0" wrap="square">
            <a:spAutoFit/>
          </a:bodyPr>
          <a:p>
            <a:r>
              <a:rPr b="1" sz="1800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1. Overall Design Approach
Theme: Clean, modern, and minimal with a focus on readability.
Colors: Combination of light backgrounds with contrasting highlight colors (e.g., orange &amp; black).
Typography: Clear sans-serif fonts for better readability.
</a:t>
            </a:r>
            <a:endParaRPr b="1" sz="1800" lang="en-US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800">
        <p14:flythrough dir="in"/>
      </p:transition>
    </mc:Choice>
    <mc:Fallback>
      <p:transition spd="slow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TIMING" val="|0.2|2.2|1.7|1.1"/>
</p:tagLst>
</file>

<file path=ppt/tags/tag10.xml><?xml version="1.0" encoding="utf-8"?>
<p:tagLst xmlns:p="http://schemas.openxmlformats.org/presentationml/2006/main">
  <p:tag name="TIMING" val="|0.2|2.2|1.7|1.1"/>
</p:tagLst>
</file>

<file path=ppt/tags/tag2.xml><?xml version="1.0" encoding="utf-8"?>
<p:tagLst xmlns:p="http://schemas.openxmlformats.org/presentationml/2006/main">
  <p:tag name="TIMING" val="|0.2|2.2|1.7|1.1"/>
</p:tagLst>
</file>

<file path=ppt/tags/tag3.xml><?xml version="1.0" encoding="utf-8"?>
<p:tagLst xmlns:p="http://schemas.openxmlformats.org/presentationml/2006/main">
  <p:tag name="TIMING" val="|0.2|2.2|1.7|1.1"/>
</p:tagLst>
</file>

<file path=ppt/tags/tag4.xml><?xml version="1.0" encoding="utf-8"?>
<p:tagLst xmlns:p="http://schemas.openxmlformats.org/presentationml/2006/main">
  <p:tag name="TIMING" val="|0.2|2.2|1.7|1.1"/>
</p:tagLst>
</file>

<file path=ppt/tags/tag5.xml><?xml version="1.0" encoding="utf-8"?>
<p:tagLst xmlns:p="http://schemas.openxmlformats.org/presentationml/2006/main">
  <p:tag name="TIMING" val="|0.2|2.2|1.7|1.1"/>
</p:tagLst>
</file>

<file path=ppt/tags/tag6.xml><?xml version="1.0" encoding="utf-8"?>
<p:tagLst xmlns:p="http://schemas.openxmlformats.org/presentationml/2006/main">
  <p:tag name="TIMING" val="|0.2|2.2|1.7|1.1"/>
</p:tagLst>
</file>

<file path=ppt/tags/tag7.xml><?xml version="1.0" encoding="utf-8"?>
<p:tagLst xmlns:p="http://schemas.openxmlformats.org/presentationml/2006/main">
  <p:tag name="TIMING" val="|0.2|2.2|1.7|1.1"/>
</p:tagLst>
</file>

<file path=ppt/tags/tag8.xml><?xml version="1.0" encoding="utf-8"?>
<p:tagLst xmlns:p="http://schemas.openxmlformats.org/presentationml/2006/main">
  <p:tag name="TIMING" val="|0.2|2.2|1.7|1.1"/>
</p:tagLst>
</file>

<file path=ppt/tags/tag9.xml><?xml version="1.0" encoding="utf-8"?>
<p:tagLst xmlns:p="http://schemas.openxmlformats.org/presentationml/2006/main">
  <p:tag name="TIMING" val="|0.2|2.2|1.7|1.1"/>
</p:tagLst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Office Theme">
  <a:themeElements>
    <a:clrScheme name="自定义 1617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9DB99F"/>
      </a:accent1>
      <a:accent2>
        <a:srgbClr val="9DB99F"/>
      </a:accent2>
      <a:accent3>
        <a:srgbClr val="9DB99F"/>
      </a:accent3>
      <a:accent4>
        <a:srgbClr val="9DB99F"/>
      </a:accent4>
      <a:accent5>
        <a:srgbClr val="9DB99F"/>
      </a:accent5>
      <a:accent6>
        <a:srgbClr val="9DB99F"/>
      </a:accent6>
      <a:hlink>
        <a:srgbClr val="9DB99F"/>
      </a:hlink>
      <a:folHlink>
        <a:srgbClr val="9DB99F"/>
      </a:folHlink>
    </a:clrScheme>
    <a:fontScheme name="Tem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algn="ctr" blurRad="63500" rotWithShape="0">
            <a:prstClr val="black">
              <a:alpha val="40000"/>
            </a:prstClr>
          </a:outerShdw>
        </a:effectLst>
      </a:spPr>
      <a:bodyPr anchor="ctr" rtlCol="0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微软中国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柚子设计</dc:creator>
  <cp:lastModifiedBy>meiko</cp:lastModifiedBy>
  <dcterms:created xsi:type="dcterms:W3CDTF">2016-03-08T06:37:00Z</dcterms:created>
  <dcterms:modified xsi:type="dcterms:W3CDTF">2025-09-07T07:43:25Z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  <property fmtid="{D5CDD505-2E9C-101B-9397-08002B2CF9AE}" pid="3" name="ICV">
    <vt:lpwstr>d43915cf1a7d4d0a9ac192731fb61dcb</vt:lpwstr>
  </property>
</Properties>
</file>